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24">
          <p15:clr>
            <a:srgbClr val="A4A3A4"/>
          </p15:clr>
        </p15:guide>
        <p15:guide id="2" orient="horz" pos="20231">
          <p15:clr>
            <a:srgbClr val="A4A3A4"/>
          </p15:clr>
        </p15:guide>
        <p15:guide id="3" orient="horz" pos="3912">
          <p15:clr>
            <a:srgbClr val="A4A3A4"/>
          </p15:clr>
        </p15:guide>
        <p15:guide id="4" orient="horz" pos="8587">
          <p15:clr>
            <a:srgbClr val="A4A3A4"/>
          </p15:clr>
        </p15:guide>
        <p15:guide id="5" orient="horz" pos="4163">
          <p15:clr>
            <a:srgbClr val="A4A3A4"/>
          </p15:clr>
        </p15:guide>
        <p15:guide id="6" pos="26856">
          <p15:clr>
            <a:srgbClr val="A4A3A4"/>
          </p15:clr>
        </p15:guide>
        <p15:guide id="7" pos="27200">
          <p15:clr>
            <a:srgbClr val="A4A3A4"/>
          </p15:clr>
        </p15:guide>
        <p15:guide id="8" pos="13584">
          <p15:clr>
            <a:srgbClr val="A4A3A4"/>
          </p15:clr>
        </p15:guide>
        <p15:guide id="9" pos="8556">
          <p15:clr>
            <a:srgbClr val="A4A3A4"/>
          </p15:clr>
        </p15:guide>
        <p15:guide id="10" pos="716">
          <p15:clr>
            <a:srgbClr val="A4A3A4"/>
          </p15:clr>
        </p15:guide>
        <p15:guide id="11" pos="7496">
          <p15:clr>
            <a:srgbClr val="A4A3A4"/>
          </p15:clr>
        </p15:guide>
        <p15:guide id="12" pos="21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982" autoAdjust="0"/>
    <p:restoredTop sz="97730" autoAdjust="0"/>
  </p:normalViewPr>
  <p:slideViewPr>
    <p:cSldViewPr snapToGrid="0" snapToObjects="1">
      <p:cViewPr>
        <p:scale>
          <a:sx n="41" d="100"/>
          <a:sy n="41" d="100"/>
        </p:scale>
        <p:origin x="-568" y="2920"/>
      </p:cViewPr>
      <p:guideLst>
        <p:guide orient="horz" pos="14124"/>
        <p:guide orient="horz" pos="20231"/>
        <p:guide orient="horz" pos="3912"/>
        <p:guide orient="horz" pos="8587"/>
        <p:guide orient="horz" pos="4163"/>
        <p:guide pos="26856"/>
        <p:guide pos="27200"/>
        <p:guide pos="13584"/>
        <p:guide pos="8556"/>
        <p:guide pos="716"/>
        <p:guide pos="7496"/>
        <p:guide pos="21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2D4D-F85C-0240-8AE3-37D2E9EBE03A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DBC7-609E-F542-9051-E50DA58BD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6DBC7-609E-F542-9051-E50DA58BD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9B772-97EF-5042-9D18-25A9CA496387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175A-B276-214E-9728-14F430DA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3577707" y="15267765"/>
            <a:ext cx="16713976" cy="16925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3577708" y="15267765"/>
            <a:ext cx="16713976" cy="1349859"/>
            <a:chOff x="731251" y="13631863"/>
            <a:chExt cx="10053033" cy="914400"/>
          </a:xfrm>
        </p:grpSpPr>
        <p:sp>
          <p:nvSpPr>
            <p:cNvPr id="57" name="Rectangle 56"/>
            <p:cNvSpPr/>
            <p:nvPr/>
          </p:nvSpPr>
          <p:spPr>
            <a:xfrm>
              <a:off x="731251" y="13631863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3976" y="13675222"/>
              <a:ext cx="9082794" cy="76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Expected Results</a:t>
              </a:r>
              <a:endPara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79598" y="6512036"/>
            <a:ext cx="12530903" cy="83931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75319" y="7821237"/>
            <a:ext cx="1200671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Fractions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Difficult for students to master but key for overall math achievement 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Siegler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, Fazio, Bailey, &amp; Zhou, 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One of these difficulties is managing the potential conflicting numerical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information from components</a:t>
            </a:r>
            <a:endParaRPr lang="en-US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The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N400</a:t>
            </a:r>
            <a:endParaRPr lang="en-US" sz="3200" b="1" dirty="0">
              <a:solidFill>
                <a:srgbClr val="000000"/>
              </a:solidFill>
              <a:latin typeface="Times New Roman"/>
              <a:ea typeface="Optima" charset="0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An event related potential (ERP) difference wave observed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during semantic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incongruence</a:t>
            </a:r>
            <a:endParaRPr lang="en-US" sz="3200" dirty="0">
              <a:solidFill>
                <a:srgbClr val="000000"/>
              </a:solidFill>
              <a:latin typeface="Times New Roman"/>
              <a:ea typeface="Optima" charset="0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Paradigm used in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language processing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also adapted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to numerical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Optima" charset="0"/>
                <a:cs typeface="Times New Roman"/>
              </a:rPr>
              <a:t>tasks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N400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 be used to examine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the role that shared components play in a fraction magnitude comparison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task</a:t>
            </a:r>
            <a:endParaRPr lang="en-US" sz="3200" dirty="0">
              <a:solidFill>
                <a:srgbClr val="000000"/>
              </a:solidFill>
              <a:latin typeface="Times New Roman"/>
              <a:ea typeface="Optima" charset="0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250" y="735233"/>
            <a:ext cx="42470834" cy="548083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7" name="Picture 6" descr="UA_Square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304" y="911613"/>
            <a:ext cx="5152218" cy="51522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4156" y="628769"/>
            <a:ext cx="31320120" cy="648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</a:t>
            </a:r>
            <a:r>
              <a:rPr lang="en-US" sz="120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Components In Fraction </a:t>
            </a:r>
            <a:r>
              <a:rPr lang="en-US" sz="120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r>
              <a:rPr lang="en-US" sz="60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3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Brian </a:t>
            </a:r>
            <a:r>
              <a:rPr lang="en-US" sz="63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Rivera </a:t>
            </a:r>
            <a:endParaRPr lang="en-US" sz="6300" b="1" dirty="0" smtClean="0">
              <a:solidFill>
                <a:srgbClr val="332B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3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Advisor: </a:t>
            </a:r>
            <a:r>
              <a:rPr lang="en-US" sz="6300" b="1" dirty="0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</a:t>
            </a:r>
            <a:r>
              <a:rPr lang="en-US" sz="63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 smtClean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Soylu</a:t>
            </a:r>
            <a:endParaRPr lang="en-US" sz="6300" b="1" dirty="0">
              <a:solidFill>
                <a:srgbClr val="332B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4400" b="1" dirty="0">
              <a:solidFill>
                <a:srgbClr val="332B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oxed2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279" y="30726319"/>
            <a:ext cx="4004805" cy="145684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76611" y="6523837"/>
            <a:ext cx="12530902" cy="1300940"/>
            <a:chOff x="714609" y="6591036"/>
            <a:chExt cx="10053033" cy="914400"/>
          </a:xfrm>
        </p:grpSpPr>
        <p:sp>
          <p:nvSpPr>
            <p:cNvPr id="2" name="Rectangle 1"/>
            <p:cNvSpPr/>
            <p:nvPr/>
          </p:nvSpPr>
          <p:spPr>
            <a:xfrm>
              <a:off x="714609" y="6591036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6038" y="6604285"/>
              <a:ext cx="9082794" cy="7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31250" y="15265616"/>
            <a:ext cx="12530903" cy="16917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5320" y="16617624"/>
            <a:ext cx="12006710" cy="643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participants 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Task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Participants will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judged whether </a:t>
            </a: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a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probe fraction (e.g. 3/6, 3/9 or 2/8)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has </a:t>
            </a: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the same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magnitude (Match vs. Mismatch) </a:t>
            </a: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as a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target (1</a:t>
            </a: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/2, 1/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3 or 1</a:t>
            </a: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/4)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further division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 be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made based on the presence of shared components making groups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MatchShared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(MAS),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MismatchShared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(MMS),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MatchNonshared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(MANS), and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MismatchNonshared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(MMNS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Participants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will completed </a:t>
            </a:r>
            <a:r>
              <a:rPr lang="en-US" sz="3200" dirty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600 randomized </a:t>
            </a:r>
            <a:r>
              <a:rPr lang="en-US" sz="3200" dirty="0" smtClean="0">
                <a:solidFill>
                  <a:schemeClr val="accent6"/>
                </a:solidFill>
                <a:latin typeface="Times New Roman"/>
                <a:ea typeface="Optima" charset="0"/>
                <a:cs typeface="Times New Roman"/>
              </a:rPr>
              <a:t>trials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charset="0"/>
              <a:buChar char="•"/>
            </a:pPr>
            <a:endParaRPr lang="en-US" sz="3000" dirty="0">
              <a:solidFill>
                <a:schemeClr val="accent6"/>
              </a:solidFill>
              <a:latin typeface="Times New Roman"/>
              <a:ea typeface="Optima" charset="0"/>
              <a:cs typeface="Times New Roman"/>
            </a:endParaRPr>
          </a:p>
          <a:p>
            <a:endParaRPr lang="en-US" sz="3000" dirty="0">
              <a:solidFill>
                <a:schemeClr val="accent6"/>
              </a:solidFill>
              <a:latin typeface="Times New Roman"/>
              <a:ea typeface="Optima" charset="0"/>
              <a:cs typeface="Times New Roman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31251" y="15265616"/>
            <a:ext cx="12530903" cy="1328867"/>
            <a:chOff x="731251" y="13631863"/>
            <a:chExt cx="10053033" cy="914400"/>
          </a:xfrm>
        </p:grpSpPr>
        <p:sp>
          <p:nvSpPr>
            <p:cNvPr id="21" name="Rectangle 20"/>
            <p:cNvSpPr/>
            <p:nvPr/>
          </p:nvSpPr>
          <p:spPr>
            <a:xfrm>
              <a:off x="731251" y="13631863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63976" y="13675222"/>
              <a:ext cx="9082794" cy="76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</a:t>
              </a:r>
              <a:endParaRPr lang="en-US" sz="66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548430" y="6566633"/>
            <a:ext cx="16799563" cy="8338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556888" y="6528006"/>
            <a:ext cx="16791105" cy="1288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349404" y="6550296"/>
            <a:ext cx="1320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(continued)</a:t>
            </a:r>
            <a:endParaRPr lang="en-US" sz="6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65035" y="16617624"/>
            <a:ext cx="16500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Behavioral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condition (Match/Mismatch) x component (Shared/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Nonshared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) interaction where the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Shared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component group in the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Mismatch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condition will show higher reaction times and lower accuracy when compared to the match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condition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EEG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Permutation-based cluster differences for all 32 electrodes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 be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calculated on the 0-600ms time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Shared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components will modulate the amplitude of the N400 across match/mismatch comparisons showing componential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interference 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1625" y="-190509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667943" y="6607447"/>
            <a:ext cx="12571348" cy="8297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667943" y="6519383"/>
            <a:ext cx="12571348" cy="1313053"/>
            <a:chOff x="33126967" y="6567452"/>
            <a:chExt cx="10053033" cy="914400"/>
          </a:xfrm>
        </p:grpSpPr>
        <p:sp>
          <p:nvSpPr>
            <p:cNvPr id="22" name="Rectangle 21"/>
            <p:cNvSpPr/>
            <p:nvPr/>
          </p:nvSpPr>
          <p:spPr>
            <a:xfrm>
              <a:off x="33126967" y="6567452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616900" y="6586625"/>
              <a:ext cx="9082794" cy="77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Significance</a:t>
              </a:r>
              <a:endParaRPr lang="en-US" sz="66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0667618" y="15265616"/>
            <a:ext cx="12593744" cy="6674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667617" y="15282491"/>
            <a:ext cx="12593745" cy="1352979"/>
            <a:chOff x="33069364" y="16320670"/>
            <a:chExt cx="10053034" cy="914400"/>
          </a:xfrm>
        </p:grpSpPr>
        <p:sp>
          <p:nvSpPr>
            <p:cNvPr id="54" name="Rectangle 53"/>
            <p:cNvSpPr/>
            <p:nvPr/>
          </p:nvSpPr>
          <p:spPr>
            <a:xfrm>
              <a:off x="33069364" y="16320670"/>
              <a:ext cx="10053033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069365" y="16349111"/>
              <a:ext cx="10053033" cy="76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Educational Implications</a:t>
              </a:r>
              <a:endParaRPr lang="en-US" sz="6000" b="1" dirty="0">
                <a:solidFill>
                  <a:srgbClr val="332B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0663817" y="22294469"/>
            <a:ext cx="12656181" cy="98985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663818" y="22108617"/>
            <a:ext cx="12656180" cy="1264053"/>
            <a:chOff x="33057720" y="24341402"/>
            <a:chExt cx="10144364" cy="1036807"/>
          </a:xfrm>
        </p:grpSpPr>
        <p:sp>
          <p:nvSpPr>
            <p:cNvPr id="29" name="Rectangle 28"/>
            <p:cNvSpPr/>
            <p:nvPr/>
          </p:nvSpPr>
          <p:spPr>
            <a:xfrm>
              <a:off x="33057720" y="24463809"/>
              <a:ext cx="10144364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631412" y="24341402"/>
              <a:ext cx="9082794" cy="908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332B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0667943" y="23372670"/>
            <a:ext cx="1265205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Fazio, L. K.,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DeWolf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M., &amp;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Siegler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R. S. (2016). Strategy use and strategy choice in fraction 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magnitude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comparison.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Journal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of Experimental Psychology: Learning Memory and 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Cognition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42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(1), 1–16.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http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://doi.org/10.1037/xlm0000153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Gómez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D. M., Jiménez, A., Bobadilla, R., Reyes, C., &amp;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Dartnell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P. (2015). The effect of 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inhibitory control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on general mathematics achievement and fraction comparison in middle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</a:t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school children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. ZDM -Mathematics Education, 47(5),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801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–811. 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http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://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doi.org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/10.1007/s11858-015-0685-4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Groppe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D. M.,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Urbach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T. P., &amp;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Kutas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M. (2011). Mass univariate analysis of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‐related brain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potentials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/fields I: A critical tutorial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review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. 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Psychophysiology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 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48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(12), 1711-1725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Meert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G.,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Grégoire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, J., &amp; Noël, M.-P. P. (2010a). Comparing the magnitude of two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fractions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common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components: Which representations are used by 10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and 12-year-olds? Journal of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Experimental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Child Psychology, 107(3), 244–259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http://doi.org/http://dx.doi.org/10.1016/j.jecp.2010.04.008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Siegler, R. S., Fazio, L. K., Bailey, D. H., &amp; Zhou, X. (2013). Fractions: The new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           frontier for theories of numerical development. Trends in Cognitive Sciences,  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           17(1), 13–19. http://doi.org/10.1016/j.tics.2012.11.004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756416" y="7849900"/>
            <a:ext cx="12316693" cy="628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The N400 can be used for studying component effects in fractions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susceptibility to interference from shared components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could highlight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the presence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a Stroop-like conflict between a fraction’s magnitude and its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numerical components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Meert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Grégoire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 &amp; Noël, 2010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This finding would point to the need of inhibition in fraction processing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Future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Directions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Expand set of stimuli to other fractions (including double digit fractions)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Study how the N400 is affected by numerical distance effect (NDE) of both magnitude and components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762692" y="16528832"/>
            <a:ext cx="12396896" cy="550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Inhibition might have a key role in the development of fractions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Inhibition of interference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can draw on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attentional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resources resulting in higher overall reaction times and higher N400 amplitudes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Higher levels of inhibition have been shown to predict fraction comparison proficiency (Gómez, Jiménez, Bobadilla, Reyes, &amp;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Dartnell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 2015)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Inhibition might not simply be a feature arising during fraction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judgment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but a cognitive function necessary for successful fraction processing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2" name="Picture 4" descr="mage result for university of alabama sea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7500" l="1625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8" y="675864"/>
            <a:ext cx="6055544" cy="56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92A1DF7-8BC4-4F51-A78A-11C9A4D1FE8A}"/>
              </a:ext>
            </a:extLst>
          </p:cNvPr>
          <p:cNvSpPr txBox="1"/>
          <p:nvPr/>
        </p:nvSpPr>
        <p:spPr>
          <a:xfrm>
            <a:off x="13765034" y="7832436"/>
            <a:ext cx="1650071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Electrophysiology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EEGs were recorded using a 32-channel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ERPs will be calculated for Match and Mismatch conditions across Shared and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Nonshared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group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Mass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Univaraite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Analysis will be used to determine significance 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Groppe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Urbach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 &amp;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Kutas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, 2011) </a:t>
            </a:r>
            <a:endParaRPr lang="en-US" sz="3200" dirty="0">
              <a:solidFill>
                <a:schemeClr val="accent6"/>
              </a:solidFill>
              <a:latin typeface="Times New Roman"/>
              <a:ea typeface="Optima" charset="0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177821" y="29346061"/>
            <a:ext cx="7212532" cy="2798480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3436860" y="30702706"/>
            <a:ext cx="6613861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  <a:r>
              <a:rPr lang="en-US" sz="3600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mbodied </a:t>
            </a:r>
            <a:r>
              <a:rPr lang="en-US" sz="4000" b="1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L</a:t>
            </a:r>
            <a:r>
              <a:rPr lang="en-US" sz="3600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earning </a:t>
            </a:r>
            <a:r>
              <a:rPr lang="en-US" sz="4000" b="1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en-US" sz="3600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esign &amp; </a:t>
            </a:r>
            <a:r>
              <a:rPr lang="en-US" sz="4000" b="1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  <a:r>
              <a:rPr lang="en-US" sz="3600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ducational </a:t>
            </a:r>
            <a:r>
              <a:rPr lang="en-US" sz="4000" b="1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N</a:t>
            </a:r>
            <a:r>
              <a:rPr lang="en-US" sz="3600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euroscience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533540" y="29393917"/>
            <a:ext cx="6334302" cy="14465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rPr>
              <a:t>ELDEN Lab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BE6630E-E97B-4776-83F0-10E57DF2A132}"/>
              </a:ext>
            </a:extLst>
          </p:cNvPr>
          <p:cNvSpPr txBox="1"/>
          <p:nvPr/>
        </p:nvSpPr>
        <p:spPr>
          <a:xfrm>
            <a:off x="1226830" y="30935001"/>
            <a:ext cx="1163822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Figure 1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Experimental progression of a Match (MA) or Mismatch (MM)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trial showing a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MismatchShared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(MMS),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MismatchNonshaed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(MMNS), and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MatchNonshared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for 1/3, 1/4,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nd 1/2 respectively. 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Figure5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"/>
          <a:stretch/>
        </p:blipFill>
        <p:spPr>
          <a:xfrm>
            <a:off x="14510639" y="21231544"/>
            <a:ext cx="14887385" cy="960892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BE6630E-E97B-4776-83F0-10E57DF2A132}"/>
              </a:ext>
            </a:extLst>
          </p:cNvPr>
          <p:cNvSpPr txBox="1"/>
          <p:nvPr/>
        </p:nvSpPr>
        <p:spPr>
          <a:xfrm>
            <a:off x="16470742" y="31002410"/>
            <a:ext cx="114017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Figure 4: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Hypothesized cluster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differences between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MatchShared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(MAS) and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MismatchShared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(MMS) (a) and between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MatchNonshared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(MANS) and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MismatchNonshared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(MMNS) (b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0" name="Picture 59" descr="20161006_113256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24761" r="670" b="13286"/>
          <a:stretch/>
        </p:blipFill>
        <p:spPr>
          <a:xfrm>
            <a:off x="23818519" y="10002700"/>
            <a:ext cx="4370438" cy="48129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FF5DD5A-7225-4A85-AD6A-89C91535F7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06" r="8841"/>
          <a:stretch/>
        </p:blipFill>
        <p:spPr>
          <a:xfrm>
            <a:off x="14001156" y="10303997"/>
            <a:ext cx="6524213" cy="433522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2EF57F5-6B3D-45E1-89F8-BF3C29731882}"/>
              </a:ext>
            </a:extLst>
          </p:cNvPr>
          <p:cNvSpPr txBox="1"/>
          <p:nvPr/>
        </p:nvSpPr>
        <p:spPr>
          <a:xfrm>
            <a:off x="28241871" y="10960557"/>
            <a:ext cx="188000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Figure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32 electrode EEG cap used in ELDEN lab.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9C2BBF2-4765-4E1E-A9AE-91E1BEE0CD92}"/>
              </a:ext>
            </a:extLst>
          </p:cNvPr>
          <p:cNvSpPr txBox="1"/>
          <p:nvPr/>
        </p:nvSpPr>
        <p:spPr>
          <a:xfrm>
            <a:off x="20648838" y="10960557"/>
            <a:ext cx="152275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Figure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Typical ERP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waveforms for electrode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Pz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showing averaged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amplitudes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0" name="Picture 9" descr="Slide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9" y="22400207"/>
            <a:ext cx="11069998" cy="83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38103"/>
      </p:ext>
    </p:extLst>
  </p:cSld>
  <p:clrMapOvr>
    <a:masterClrMapping/>
  </p:clrMapOvr>
</p:sld>
</file>

<file path=ppt/theme/theme1.xml><?xml version="1.0" encoding="utf-8"?>
<a:theme xmlns:a="http://schemas.openxmlformats.org/drawingml/2006/main" name="UATheme">
  <a:themeElements>
    <a:clrScheme name="Custom 2">
      <a:dk1>
        <a:srgbClr val="A32638"/>
      </a:dk1>
      <a:lt1>
        <a:sysClr val="window" lastClr="FFFFFF"/>
      </a:lt1>
      <a:dk2>
        <a:srgbClr val="A32638"/>
      </a:dk2>
      <a:lt2>
        <a:srgbClr val="8C7D70"/>
      </a:lt2>
      <a:accent1>
        <a:srgbClr val="7D7061"/>
      </a:accent1>
      <a:accent2>
        <a:srgbClr val="A32638"/>
      </a:accent2>
      <a:accent3>
        <a:srgbClr val="6B5C4F"/>
      </a:accent3>
      <a:accent4>
        <a:srgbClr val="332B3D"/>
      </a:accent4>
      <a:accent5>
        <a:srgbClr val="7D7061"/>
      </a:accent5>
      <a:accent6>
        <a:srgbClr val="000000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UATheme.thmx</Template>
  <TotalTime>21657</TotalTime>
  <Words>710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UATheme</vt:lpstr>
      <vt:lpstr>PowerPoint Presentation</vt:lpstr>
    </vt:vector>
  </TitlesOfParts>
  <Company>University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Sanford Media Center</dc:creator>
  <cp:lastModifiedBy>Brian Rivera</cp:lastModifiedBy>
  <cp:revision>199</cp:revision>
  <cp:lastPrinted>2013-11-01T20:46:00Z</cp:lastPrinted>
  <dcterms:created xsi:type="dcterms:W3CDTF">2013-11-01T13:54:30Z</dcterms:created>
  <dcterms:modified xsi:type="dcterms:W3CDTF">2019-04-12T21:38:19Z</dcterms:modified>
</cp:coreProperties>
</file>